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2a0c7ed10a49e7" /><Relationship Type="http://schemas.openxmlformats.org/officeDocument/2006/relationships/extended-properties" Target="/docProps/app.xml" Id="R0b1c39a6886344ec" /><Relationship Type="http://schemas.openxmlformats.org/officeDocument/2006/relationships/officeDocument" Target="/ppt/presentation.xml" Id="Rddd05570ef1d40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bb2c32b60a4f0b"/>
  </p:sldMasterIdLst>
  <p:notesMasterIdLst>
    <p:notesMasterId xmlns:r="http://schemas.openxmlformats.org/officeDocument/2006/relationships" r:id="Rd7a5a352cf83497f"/>
  </p:notesMasterIdLst>
  <p:sldIdLst>
    <p:sldId xmlns:r="http://schemas.openxmlformats.org/officeDocument/2006/relationships" id="256" r:id="R4abfb37dfce04107"/>
    <p:sldId xmlns:r="http://schemas.openxmlformats.org/officeDocument/2006/relationships" id="257" r:id="Rd753668659374c72"/>
    <p:sldId xmlns:r="http://schemas.openxmlformats.org/officeDocument/2006/relationships" id="258" r:id="R18127fccd77845f1"/>
    <p:sldId xmlns:r="http://schemas.openxmlformats.org/officeDocument/2006/relationships" id="259" r:id="Rc07abdb6d62d4284"/>
    <p:sldId xmlns:r="http://schemas.openxmlformats.org/officeDocument/2006/relationships" id="260" r:id="Rd24d18638f134653"/>
    <p:sldId xmlns:r="http://schemas.openxmlformats.org/officeDocument/2006/relationships" id="261" r:id="R77d3456ba92c43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2bb108ab18400b" /><Relationship Type="http://schemas.openxmlformats.org/officeDocument/2006/relationships/slideMaster" Target="/ppt/slideMasters/slideMaster1.xml" Id="Rdabb2c32b60a4f0b" /><Relationship Type="http://schemas.openxmlformats.org/officeDocument/2006/relationships/notesMaster" Target="/ppt/notesMasters/notesMaster1.xml" Id="Rd7a5a352cf83497f" /><Relationship Type="http://schemas.openxmlformats.org/officeDocument/2006/relationships/presProps" Target="/ppt/presProps.xml" Id="R68c74b1e54c54470" /><Relationship Type="http://schemas.openxmlformats.org/officeDocument/2006/relationships/tableStyles" Target="/ppt/tableStyles.xml" Id="R33f1d3ddb61d484d" /><Relationship Type="http://schemas.openxmlformats.org/officeDocument/2006/relationships/slide" Target="/ppt/slides/slide1.xml" Id="R4abfb37dfce04107" /><Relationship Type="http://schemas.openxmlformats.org/officeDocument/2006/relationships/slide" Target="/ppt/slides/slide2.xml" Id="Rd753668659374c72" /><Relationship Type="http://schemas.openxmlformats.org/officeDocument/2006/relationships/slide" Target="/ppt/slides/slide3.xml" Id="R18127fccd77845f1" /><Relationship Type="http://schemas.openxmlformats.org/officeDocument/2006/relationships/slide" Target="/ppt/slides/slide4.xml" Id="Rc07abdb6d62d4284" /><Relationship Type="http://schemas.openxmlformats.org/officeDocument/2006/relationships/slide" Target="/ppt/slides/slide5.xml" Id="Rd24d18638f134653" /><Relationship Type="http://schemas.openxmlformats.org/officeDocument/2006/relationships/slide" Target="/ppt/slides/slide6.xml" Id="R77d3456ba92c43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b69d43e0ef48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1f337ff9e04e62" /><Relationship Type="http://schemas.openxmlformats.org/officeDocument/2006/relationships/notesMaster" Target="/ppt/notesMasters/notesMaster1.xml" Id="R1a977617dc5446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27c493867142c5" /><Relationship Type="http://schemas.openxmlformats.org/officeDocument/2006/relationships/notesMaster" Target="/ppt/notesMasters/notesMaster1.xml" Id="R7c1b56e04d1c45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750895d1c340d2" /><Relationship Type="http://schemas.openxmlformats.org/officeDocument/2006/relationships/notesMaster" Target="/ppt/notesMasters/notesMaster1.xml" Id="R583ebdff7dfd43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15aac01ac04073" /><Relationship Type="http://schemas.openxmlformats.org/officeDocument/2006/relationships/notesMaster" Target="/ppt/notesMasters/notesMaster1.xml" Id="Rcb35be3b5f9a4c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732bcebcbd4e23" /><Relationship Type="http://schemas.openxmlformats.org/officeDocument/2006/relationships/notesMaster" Target="/ppt/notesMasters/notesMaster1.xml" Id="R2305a0e7eeb749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3c4cf0079b43e2" /><Relationship Type="http://schemas.openxmlformats.org/officeDocument/2006/relationships/notesMaster" Target="/ppt/notesMasters/notesMaster1.xml" Id="Rf5aed812167d4b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Portada. Completar cliente y periodo.</a:t>
            </a:r>
          </a:p>
          <a:p xmlns:a="http://schemas.openxmlformats.org/drawingml/2006/main">
            <a:r>
              <a:t>Plantilla de aplicación LID Marketing v2.0. Fuente de identidad y contenido de ejemplo: presentación LID Marketing 2026 suministrada por el usuario. Editar textos para cada proyecto.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Separador de sección. Usar un solo título.</a:t>
            </a:r>
          </a:p>
          <a:p xmlns:a="http://schemas.openxmlformats.org/drawingml/2006/main">
            <a:r>
              <a:t>Plantilla de aplicación LID Marketing v2.0. Fuente de identidad y contenido de ejemplo: presentación LID Marketing 2026 suministrada por el usuario. Editar textos para cada proyecto.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Texto con fotografía. Foto de referencia tomada de la presentación suministrada. Confirmar derechos antes de publicar.</a:t>
            </a:r>
          </a:p>
          <a:p xmlns:a="http://schemas.openxmlformats.org/drawingml/2006/main">
            <a:r>
              <a:t>Plantilla de aplicación LID Marketing v2.0. Fuente de identidad y contenido de ejemplo: presentación LID Marketing 2026 suministrada por el usuario. Editar textos para cada proyecto.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Servicios. Modificar alcance y descripciones según la propuesta.</a:t>
            </a:r>
          </a:p>
          <a:p xmlns:a="http://schemas.openxmlformats.org/drawingml/2006/main">
            <a:r>
              <a:t>Plantilla de aplicación LID Marketing v2.0. Fuente de identidad y contenido de ejemplo: presentación LID Marketing 2026 suministrada por el usuario. Editar textos para cada proyecto.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Gráfico nativo editable. Valores ficticios: T1=35, T2=50, T3=70 oportunidades. Reemplazar categorías, unidad, periodo y fuente con los datos del proyecto.</a:t>
            </a:r>
          </a:p>
          <a:p xmlns:a="http://schemas.openxmlformats.org/drawingml/2006/main">
            <a:r>
              <a:t>Plantilla de aplicación LID Marketing v2.0. Fuente de identidad y contenido de ejemplo: presentación LID Marketing 2026 suministrada por el usuario. Editar textos para cada proyecto.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Cierre. Completar datos de contacto y definir un siguiente paso específico.</a:t>
            </a:r>
          </a:p>
          <a:p xmlns:a="http://schemas.openxmlformats.org/drawingml/2006/main">
            <a:r>
              <a:t>Plantilla de aplicación LID Marketing v2.0. Fuente de identidad y contenido de ejemplo: presentación LID Marketing 2026 suministrada por el usuario. Editar textos para cada proyecto.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ab4957efb847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b9ce7f1dc34fb9" /><Relationship Type="http://schemas.openxmlformats.org/officeDocument/2006/relationships/slideLayout" Target="/ppt/slideLayouts/slideLayout1.xml" Id="R6855050e14cc4c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855050e14cc4c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97c2a2dd5d4242" /><Relationship Type="http://schemas.openxmlformats.org/officeDocument/2006/relationships/image" Target="/ppt/media/image.png" Id="R4270fb314d9d485b" /><Relationship Type="http://schemas.openxmlformats.org/officeDocument/2006/relationships/image" Target="/ppt/media/image.svg" Id="Rb173a7284e7c48e5" /><Relationship Type="http://schemas.openxmlformats.org/officeDocument/2006/relationships/notesSlide" Target="/ppt/notesSlides/notesSlide1.xml" Id="Rde80772688ec4b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8125343c74a6a" /><Relationship Type="http://schemas.openxmlformats.org/officeDocument/2006/relationships/image" Target="/ppt/media/image2.png" Id="R1625a089eebc4ba1" /><Relationship Type="http://schemas.openxmlformats.org/officeDocument/2006/relationships/image" Target="/ppt/media/image2.svg" Id="Re74d6fe68a724ce8" /><Relationship Type="http://schemas.openxmlformats.org/officeDocument/2006/relationships/notesSlide" Target="/ppt/notesSlides/notesSlide2.xml" Id="Rd08c0f5dd0ca44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fdafdd8414bbd" /><Relationship Type="http://schemas.openxmlformats.org/officeDocument/2006/relationships/image" Target="/ppt/media/image3.png" Id="R0c618cc308864985" /><Relationship Type="http://schemas.openxmlformats.org/officeDocument/2006/relationships/image" Target="/ppt/media/image3.svg" Id="R9cc9a7e12ee141a3" /><Relationship Type="http://schemas.openxmlformats.org/officeDocument/2006/relationships/image" Target="/ppt/media/image.jpeg" Id="R42550ee538db4f20" /><Relationship Type="http://schemas.openxmlformats.org/officeDocument/2006/relationships/notesSlide" Target="/ppt/notesSlides/notesSlide3.xml" Id="R05c239823ef6420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1bc7537ff94310" /><Relationship Type="http://schemas.openxmlformats.org/officeDocument/2006/relationships/image" Target="/ppt/media/image4.png" Id="R738e078cf7914365" /><Relationship Type="http://schemas.openxmlformats.org/officeDocument/2006/relationships/image" Target="/ppt/media/image4.svg" Id="Rff92df3956ba4398" /><Relationship Type="http://schemas.openxmlformats.org/officeDocument/2006/relationships/notesSlide" Target="/ppt/notesSlides/notesSlide4.xml" Id="Ra8f3f3abba4946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59d7771134eeb" /><Relationship Type="http://schemas.openxmlformats.org/officeDocument/2006/relationships/image" Target="/ppt/media/image5.png" Id="R9345a50721d7429c" /><Relationship Type="http://schemas.openxmlformats.org/officeDocument/2006/relationships/image" Target="/ppt/media/image5.svg" Id="R3d8fa0748ed74fad" /><Relationship Type="http://schemas.openxmlformats.org/officeDocument/2006/relationships/chart" Target="/ppt/slides/charts/chart1.xml" Id="Ra37b2968b23645d3" /><Relationship Type="http://schemas.openxmlformats.org/officeDocument/2006/relationships/notesSlide" Target="/ppt/notesSlides/notesSlide5.xml" Id="R083a1e4a71e94c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bc0c4b0e94754" /><Relationship Type="http://schemas.openxmlformats.org/officeDocument/2006/relationships/image" Target="/ppt/media/image6.png" Id="R82c9f96cb1da4ba7" /><Relationship Type="http://schemas.openxmlformats.org/officeDocument/2006/relationships/image" Target="/ppt/media/image6.svg" Id="R95a9bf92b2b445be" /><Relationship Type="http://schemas.openxmlformats.org/officeDocument/2006/relationships/notesSlide" Target="/ppt/notesSlides/notesSlide6.xml" Id="R89e90eabc33945b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725">
                <a:solidFill>
                  <a:srgbClr val="000000"/>
                </a:solidFill>
                <a:latin typeface="Manrope"/>
                <a:ea typeface="Manrope"/>
                <a:cs typeface="Manrope"/>
              </a:rPr>
              <a:t>Oportunidades por trimestre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solidFill>
                <a:srgbClr val="000000"/>
              </a:solidFill>
              <a:latin typeface="Manrope"/>
              <a:ea typeface="Manrope"/>
              <a:cs typeface="Manrope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Oportunidades</c:v>
          </c:tx>
          <c:spPr>
            <a:solidFill xmlns:a="http://schemas.openxmlformats.org/drawingml/2006/main">
              <a:srgbClr val="2F51D9"/>
            </a:solidFill>
          </c:spPr>
          <c:cat>
            <c:strRef>
              <c:f>'Chart Data'!$A$2:$A$4</c:f>
              <c:strCache>
                <c:ptCount val="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35</c:v>
                </c:pt>
                <c:pt idx="1">
                  <c:v>50</c:v>
                </c:pt>
                <c:pt idx="2">
                  <c:v>70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000000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  <c:max val="8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D9D9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  <c:majorUnit val="20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F51D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70fb314d9d485b">
            <a:extLst>
              <a:ext uri="{96DAC541-7B7A-43D3-8B79-37D633B846F1}">
                <asvg:svgBlip xmlns:asvg="http://schemas.microsoft.com/office/drawing/2016/SVG/main" r:embed="Rb173a7284e7c48e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571500"/>
            <a:ext cx="3095625" cy="149228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AFB742-8914-4070-8209-7BA6538B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923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Estrategia de</a:t>
            </a:r>
          </a:p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crecimiento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E86777-A9A9-43D1-BB60-9DB86F6C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29275"/>
            <a:ext cx="819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9C3F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C3FA"/>
                </a:solidFill>
                <a:latin typeface="Arial"/>
                <a:ea typeface="Arial"/>
                <a:cs typeface="Arial"/>
              </a:rPr>
              <a:t>[Cliente]  /  [Periodo]</a:t>
            </a:r>
          </a:p>
        </p:txBody>
      </p:sp>
    </p:spTree>
    <p:extLst>
      <p:ext uri="{BB962C8B-B14F-4D97-AF65-F5344CB8AC3E}">
        <p14:creationId xmlns:p14="http://schemas.microsoft.com/office/powerpoint/2010/main" val="16973445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59429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25a089eebc4ba1">
            <a:extLst>
              <a:ext uri="{96DAC541-7B7A-43D3-8B79-37D633B846F1}">
                <asvg:svgBlip xmlns:asvg="http://schemas.microsoft.com/office/drawing/2016/SVG/main" r:embed="Re74d6fe68a724ce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514350"/>
            <a:ext cx="2171700" cy="1046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B5C58-C986-4341-B697-016A9DE5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59C3FA"/>
                </a:solidFill>
                <a:latin typeface="Manrope"/>
                <a:ea typeface="Manrope"/>
                <a:cs typeface="Manrope"/>
              </a:defRPr>
            </a:pPr>
            <a:r>
              <a:rPr sz="5400" b="1">
                <a:solidFill>
                  <a:srgbClr val="59C3FA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84F3C-A6F3-4565-8452-DDD99973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4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Enfoque estratégico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A105C-5084-473F-8411-0BAAEFA0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38800"/>
            <a:ext cx="1000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[Título de la sección]</a:t>
            </a:r>
          </a:p>
        </p:txBody>
      </p:sp>
    </p:spTree>
    <p:extLst>
      <p:ext uri="{BB962C8B-B14F-4D97-AF65-F5344CB8AC3E}">
        <p14:creationId xmlns:p14="http://schemas.microsoft.com/office/powerpoint/2010/main" val="1659089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18cc308864985">
            <a:extLst>
              <a:ext uri="{96DAC541-7B7A-43D3-8B79-37D633B846F1}">
                <asvg:svgBlip xmlns:asvg="http://schemas.microsoft.com/office/drawing/2016/SVG/main" r:embed="R9cc9a7e12ee141a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476250"/>
            <a:ext cx="1619250" cy="78058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5D62C-6A54-4792-BB7B-15E1B7EB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00000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00000"/>
                </a:solidFill>
                <a:latin typeface="Manrope"/>
                <a:ea typeface="Manrope"/>
                <a:cs typeface="Manrope"/>
              </a:rPr>
              <a:t>Quiénes somos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14644-80E8-462F-9EBF-C76EA7E5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52197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Una agencia de mercadeo enfocada en impulsar el crecimiento real de las empresas.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6FD8F-359F-467D-AFF7-BE37B1B8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33975"/>
            <a:ext cx="5191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[Mensaje de apoyo o contexto del cliente]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50ee538db4f20"/>
          <a:srcRect xmlns:a="http://schemas.openxmlformats.org/drawingml/2006/main" l="26787" t="0" r="267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0"/>
            <a:ext cx="55245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021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B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8e078cf7914365">
            <a:extLst>
              <a:ext uri="{96DAC541-7B7A-43D3-8B79-37D633B846F1}">
                <asvg:svgBlip xmlns:asvg="http://schemas.microsoft.com/office/drawing/2016/SVG/main" r:embed="Rff92df3956ba439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476250"/>
            <a:ext cx="1619250" cy="78058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361D6-CA57-4373-9AF1-1475CB2F2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00000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00000"/>
                </a:solidFill>
                <a:latin typeface="Manrope"/>
                <a:ea typeface="Manrope"/>
                <a:cs typeface="Manrope"/>
              </a:rPr>
              <a:t>Nuestros servicios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A2D6D6-0113-40B3-968C-B18ECB6D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9429C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59429C"/>
                </a:solidFill>
                <a:latin typeface="Manrope"/>
                <a:ea typeface="Manrope"/>
                <a:cs typeface="Manrope"/>
              </a:rPr>
              <a:t>Cultura e identidad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B2CA09-E8E8-4263-AD47-B5BC80A7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14675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Alineación de equipos y comunicación interna.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B9DBAD-4E9C-4D56-B004-66F0CAD8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8622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9429C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59429C"/>
                </a:solidFill>
                <a:latin typeface="Manrope"/>
                <a:ea typeface="Manrope"/>
                <a:cs typeface="Manrope"/>
              </a:rPr>
              <a:t>Impulso comercial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A695D5-2A6D-4BB4-B089-F5635CDA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105275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Comunicación orientada a oportunidades de negocio.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6AF76-7A65-4FCF-80B0-CEDFCA7F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9429C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59429C"/>
                </a:solidFill>
                <a:latin typeface="Manrope"/>
                <a:ea typeface="Manrope"/>
                <a:cs typeface="Manrope"/>
              </a:rPr>
              <a:t>Inteligencia de negocios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A5E5D-E68F-4B40-B9B3-17266ADE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5095875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Datos para decidir y optimizar la inversión.</a:t>
            </a:r>
          </a:p>
        </p:txBody>
      </p:sp>
    </p:spTree>
    <p:extLst>
      <p:ext uri="{BB962C8B-B14F-4D97-AF65-F5344CB8AC3E}">
        <p14:creationId xmlns:p14="http://schemas.microsoft.com/office/powerpoint/2010/main" val="10568604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45a50721d7429c">
            <a:extLst>
              <a:ext uri="{96DAC541-7B7A-43D3-8B79-37D633B846F1}">
                <asvg:svgBlip xmlns:asvg="http://schemas.microsoft.com/office/drawing/2016/SVG/main" r:embed="R3d8fa0748ed74fa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457200"/>
            <a:ext cx="1562100" cy="7530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D1DFC-3B39-4661-8470-2A09D1CF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00000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00000"/>
                </a:solidFill>
                <a:latin typeface="Manrope"/>
                <a:ea typeface="Manrope"/>
                <a:cs typeface="Manrope"/>
              </a:rPr>
              <a:t>Resultados y oportunidades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609600" y="2781300"/>
          <a:ext xmlns:a="http://schemas.openxmlformats.org/drawingml/2006/main" cx="7162800" cy="3190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37b2968b23645d3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02E2B7-6BA3-49EE-94CF-083987EF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105150"/>
            <a:ext cx="3209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59429C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59429C"/>
                </a:solidFill>
                <a:latin typeface="Manrope"/>
                <a:ea typeface="Manrope"/>
                <a:cs typeface="Manrope"/>
              </a:rPr>
              <a:t>[Hallazgo principal]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5352F-1866-4D5E-9F1F-E814E684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14825"/>
            <a:ext cx="32099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[Explicación del resultado y siguiente decisión]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41859D-CBA9-4C74-B0DA-4DC44373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53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Ejemplo ficticio. Fuente: datos de demostración. Sustituir antes de usar.</a:t>
            </a:r>
          </a:p>
        </p:txBody>
      </p:sp>
    </p:spTree>
    <p:extLst>
      <p:ext uri="{BB962C8B-B14F-4D97-AF65-F5344CB8AC3E}">
        <p14:creationId xmlns:p14="http://schemas.microsoft.com/office/powerpoint/2010/main" val="302223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F51D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9f96cb1da4ba7">
            <a:extLst>
              <a:ext uri="{96DAC541-7B7A-43D3-8B79-37D633B846F1}">
                <asvg:svgBlip xmlns:asvg="http://schemas.microsoft.com/office/drawing/2016/SVG/main" r:embed="R95a9bf92b2b445b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561975"/>
            <a:ext cx="3238500" cy="156116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AA3A4-ECD0-4788-8FFA-877630FCD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757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El siguiente paso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86035-7F28-4872-8CAE-91137BDA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810125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59C3F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C3FA"/>
                </a:solidFill>
                <a:latin typeface="Arial"/>
                <a:ea typeface="Arial"/>
                <a:cs typeface="Arial"/>
              </a:rPr>
              <a:t>[Acción concreta para el cliente]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6350A1-4D44-492C-B6F7-F56619B8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953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[Nombre]  /  [Correo]  /  [Teléfono]</a:t>
            </a:r>
          </a:p>
        </p:txBody>
      </p:sp>
    </p:spTree>
    <p:extLst>
      <p:ext uri="{BB962C8B-B14F-4D97-AF65-F5344CB8AC3E}">
        <p14:creationId xmlns:p14="http://schemas.microsoft.com/office/powerpoint/2010/main" val="18513171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2026-09-30T18:04:01.2730000Z</dcterms:created>
  <dcterms:modified xsi:type="dcterms:W3CDTF">2026-09-30T18:04:01.2730000Z</dcterms:modified>
</coreProperties>
</file>